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17" r:id="rId2"/>
    <p:sldId id="367" r:id="rId3"/>
    <p:sldId id="518" r:id="rId4"/>
    <p:sldId id="519" r:id="rId5"/>
    <p:sldId id="258" r:id="rId6"/>
    <p:sldId id="524" r:id="rId7"/>
    <p:sldId id="534" r:id="rId8"/>
    <p:sldId id="536" r:id="rId9"/>
    <p:sldId id="528" r:id="rId10"/>
    <p:sldId id="531" r:id="rId11"/>
    <p:sldId id="535" r:id="rId12"/>
    <p:sldId id="542" r:id="rId13"/>
    <p:sldId id="537" r:id="rId14"/>
    <p:sldId id="538" r:id="rId15"/>
    <p:sldId id="540" r:id="rId16"/>
    <p:sldId id="533" r:id="rId17"/>
    <p:sldId id="539" r:id="rId18"/>
    <p:sldId id="541" r:id="rId19"/>
    <p:sldId id="522" r:id="rId20"/>
    <p:sldId id="543" r:id="rId21"/>
    <p:sldId id="285" r:id="rId22"/>
    <p:sldId id="545" r:id="rId23"/>
    <p:sldId id="544" r:id="rId24"/>
    <p:sldId id="546" r:id="rId25"/>
    <p:sldId id="547" r:id="rId26"/>
    <p:sldId id="376" r:id="rId27"/>
    <p:sldId id="523" r:id="rId28"/>
    <p:sldId id="52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>
      <p:cViewPr varScale="1">
        <p:scale>
          <a:sx n="104" d="100"/>
          <a:sy n="104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F47F-FE8A-E6A0-BFD2-A07CE5DCA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64F5E-875B-507D-5353-F723CEA54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33868-8F24-7EDA-D2F2-64D617D01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BC70F-0E35-619F-E2C7-3F4F0BED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E140F-FEAA-167F-B1FB-3930C6B9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243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4AF0-2691-1556-4393-0110F5FF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B21F0-4A08-6485-5B02-5A65FC2D0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B78D2-12DC-1A36-87F8-0295EC9F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9F2FA-0E04-D346-7227-946C27C6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9A64-1163-5502-C0A0-F75C49CB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68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D7FC8-1EE4-8DF0-C353-8EAF7FD0E2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C21F5-40C9-198D-BF51-FACC0EEBE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E66C2-8098-5347-6242-EE9C9AEF6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B4356-75C2-0D40-4C41-BC7CCE95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22ADA-4E97-1FC3-4CA9-A852430E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59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A748-F705-2558-5889-173AF173D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8665-AA30-7862-73CB-C3131EA16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8351B-504B-9CC3-3918-190AE6DE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77DF8-B768-5F25-61FB-2ABDE865D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5D206-2817-7776-8BDB-1741C22E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4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9AA7B-5646-D1B8-1F5E-FE0BFF2F0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18460-E120-F21D-39E4-A9A622E8D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9272-D60B-1AAB-D7E7-755295C4E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1C43-7DDD-18A0-846F-49385FF8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4FB00-9CF0-1E53-CD91-E48F8E0E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2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B003-AEA1-944F-EB40-594607F72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C1DE8-6C60-95A8-E2BD-26863D089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DE699-DC38-FEAD-FD3C-2B1983F33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4E776-53A3-8DE5-0B9D-0DE474B1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87E2D-A020-6D2F-2C17-BA3DF92F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3AAEE-A825-C8E0-0F4D-F735699E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33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996D-E16A-DDE5-703A-52ABB7FC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7F82D-77CE-D660-1BAA-9741A7645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32DCB-088C-63E1-C31C-6CEA194C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21FE5-81BC-1265-873A-889F9550B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C3169-63B8-9468-716D-37F38A9DA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37771F-AA73-E181-B035-93ADDC38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A29F7-DB1A-71E7-6FC4-6DABB92A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E2060-0F18-6A65-3056-0E8B033B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00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A787-6113-3931-2C23-53541CE4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4696F-16AD-4FAF-A140-9B57A28DF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C1781-F5DB-DF48-D1E6-C736FAA5B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0B4F20-13FE-3BC4-4B5B-8260BB0D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26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A5654-9590-2A13-42F2-CB63FD9D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CB9535-E215-90E8-BBB6-085E357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B00E5-E2C4-5022-665E-2E200A06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664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40CB8-F4E8-921D-A147-807AE651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944A-90F0-4ABC-82A3-151DDEEB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20B1B-A8D7-705F-A5F0-30D22AFCB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EF6D7-7E07-2721-C757-B95D1461C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65912-8967-1DA2-4C96-F92637D3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D09AC-A579-F6C2-8A23-01B77CD6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49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29286-1F39-C150-3ACB-2CF75492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D5E08-8F8F-7E61-6FE5-4503FF38C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D59C-CFDC-7CBF-76B7-4935197F3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17E38-FBAB-917E-4533-215D551B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21A70-4032-B972-3982-C68B1EC6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BB49A-CA9B-02EC-7A45-F3E45F3C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77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3E8F6-7078-B6D5-A100-C6B83BD6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7D614-A6FF-37BF-300C-2B039AAD4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12404-1D09-3570-9233-E82242FDB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3D95B-A81A-B441-BDF5-DD964B939C17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1A57C-75A9-7BDB-F993-178396407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847ED-C304-B704-AEC2-6A9408910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C4B44-D40D-6542-B1D8-F7550B7B8F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97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9809" y="3114260"/>
            <a:ext cx="538224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Weekly Structure:</a:t>
            </a:r>
          </a:p>
          <a:p>
            <a:endParaRPr lang="en-US" b="1" dirty="0"/>
          </a:p>
          <a:p>
            <a:r>
              <a:rPr lang="en-US" b="1" dirty="0"/>
              <a:t>Monday—Lectures, Readings, Concepts, Hands-on labs</a:t>
            </a:r>
          </a:p>
          <a:p>
            <a:endParaRPr lang="en-US" b="1" dirty="0"/>
          </a:p>
          <a:p>
            <a:r>
              <a:rPr lang="en-US" b="1" dirty="0"/>
              <a:t>Tuesday—Lectures, Computer coding</a:t>
            </a:r>
          </a:p>
          <a:p>
            <a:endParaRPr lang="en-US" b="1" dirty="0"/>
          </a:p>
          <a:p>
            <a:r>
              <a:rPr lang="en-US" b="1" dirty="0"/>
              <a:t>Wednesday—Coding, discussion of weekly project</a:t>
            </a:r>
          </a:p>
          <a:p>
            <a:endParaRPr lang="en-US" b="1" dirty="0"/>
          </a:p>
          <a:p>
            <a:r>
              <a:rPr lang="en-US" b="1" dirty="0"/>
              <a:t>Thursday—independent work</a:t>
            </a:r>
          </a:p>
          <a:p>
            <a:endParaRPr lang="en-US" b="1" dirty="0"/>
          </a:p>
          <a:p>
            <a:r>
              <a:rPr lang="en-US" b="1" dirty="0"/>
              <a:t>Friday—Independent work, presentation of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9809" y="927652"/>
            <a:ext cx="67952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1 (Jan. 9-13): Mechanisms, </a:t>
            </a:r>
            <a:r>
              <a:rPr lang="en-US" b="1" dirty="0" err="1"/>
              <a:t>Metacommunities</a:t>
            </a:r>
            <a:r>
              <a:rPr lang="en-US" b="1" dirty="0"/>
              <a:t>, Models</a:t>
            </a:r>
          </a:p>
          <a:p>
            <a:endParaRPr lang="en-US" b="1" dirty="0"/>
          </a:p>
          <a:p>
            <a:r>
              <a:rPr lang="en-US" b="1" dirty="0"/>
              <a:t>Week 2 (Jan. 16-20): Measuring and Comparing Biodiversity</a:t>
            </a:r>
          </a:p>
          <a:p>
            <a:endParaRPr lang="en-US" b="1" dirty="0"/>
          </a:p>
          <a:p>
            <a:r>
              <a:rPr lang="en-US" b="1" dirty="0"/>
              <a:t>Week 3 (Jan. 23-27): Functional Biodiversity and Ecosystem Functions</a:t>
            </a:r>
          </a:p>
        </p:txBody>
      </p:sp>
    </p:spTree>
    <p:extLst>
      <p:ext uri="{BB962C8B-B14F-4D97-AF65-F5344CB8AC3E}">
        <p14:creationId xmlns:p14="http://schemas.microsoft.com/office/powerpoint/2010/main" val="212310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4066E-4B7C-45AD-1647-698A5438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1" y="1071166"/>
            <a:ext cx="6631024" cy="5004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2971C-96EE-8473-9F07-7CF885ADE44B}"/>
              </a:ext>
            </a:extLst>
          </p:cNvPr>
          <p:cNvSpPr txBox="1"/>
          <p:nvPr/>
        </p:nvSpPr>
        <p:spPr>
          <a:xfrm>
            <a:off x="941548" y="6335591"/>
            <a:ext cx="289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Darwin’s (</a:t>
            </a:r>
            <a:r>
              <a:rPr lang="en-GB" dirty="0" err="1"/>
              <a:t>Galapogos</a:t>
            </a:r>
            <a:r>
              <a:rPr lang="en-GB" dirty="0"/>
              <a:t>) finches</a:t>
            </a:r>
          </a:p>
        </p:txBody>
      </p:sp>
    </p:spTree>
    <p:extLst>
      <p:ext uri="{BB962C8B-B14F-4D97-AF65-F5344CB8AC3E}">
        <p14:creationId xmlns:p14="http://schemas.microsoft.com/office/powerpoint/2010/main" val="376127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4066E-4B7C-45AD-1647-698A5438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1" y="1071166"/>
            <a:ext cx="6631024" cy="5004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2971C-96EE-8473-9F07-7CF885ADE44B}"/>
              </a:ext>
            </a:extLst>
          </p:cNvPr>
          <p:cNvSpPr txBox="1"/>
          <p:nvPr/>
        </p:nvSpPr>
        <p:spPr>
          <a:xfrm>
            <a:off x="941548" y="6335591"/>
            <a:ext cx="289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Darwin’s (</a:t>
            </a:r>
            <a:r>
              <a:rPr lang="en-GB" dirty="0" err="1"/>
              <a:t>Galapogos</a:t>
            </a:r>
            <a:r>
              <a:rPr lang="en-GB" dirty="0"/>
              <a:t>) finches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284CD-25CC-F2CF-1AF9-4CA78B947BA7}"/>
              </a:ext>
            </a:extLst>
          </p:cNvPr>
          <p:cNvSpPr txBox="1"/>
          <p:nvPr/>
        </p:nvSpPr>
        <p:spPr>
          <a:xfrm>
            <a:off x="7302843" y="640050"/>
            <a:ext cx="3610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Morphological diversity</a:t>
            </a:r>
          </a:p>
        </p:txBody>
      </p:sp>
    </p:spTree>
    <p:extLst>
      <p:ext uri="{BB962C8B-B14F-4D97-AF65-F5344CB8AC3E}">
        <p14:creationId xmlns:p14="http://schemas.microsoft.com/office/powerpoint/2010/main" val="122746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4066E-4B7C-45AD-1647-698A54385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1" y="1071166"/>
            <a:ext cx="6631024" cy="5004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2971C-96EE-8473-9F07-7CF885ADE44B}"/>
              </a:ext>
            </a:extLst>
          </p:cNvPr>
          <p:cNvSpPr txBox="1"/>
          <p:nvPr/>
        </p:nvSpPr>
        <p:spPr>
          <a:xfrm>
            <a:off x="941548" y="6335591"/>
            <a:ext cx="289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Darwin’s (</a:t>
            </a:r>
            <a:r>
              <a:rPr lang="en-GB" dirty="0" err="1"/>
              <a:t>Galapogos</a:t>
            </a:r>
            <a:r>
              <a:rPr lang="en-GB" dirty="0"/>
              <a:t>) finches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284CD-25CC-F2CF-1AF9-4CA78B947BA7}"/>
              </a:ext>
            </a:extLst>
          </p:cNvPr>
          <p:cNvSpPr txBox="1"/>
          <p:nvPr/>
        </p:nvSpPr>
        <p:spPr>
          <a:xfrm>
            <a:off x="7302843" y="640050"/>
            <a:ext cx="36104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Morphological diversity</a:t>
            </a:r>
          </a:p>
          <a:p>
            <a:r>
              <a:rPr lang="en-GB" sz="2800" dirty="0"/>
              <a:t>Trait diversity</a:t>
            </a:r>
          </a:p>
          <a:p>
            <a:r>
              <a:rPr lang="en-GB" sz="2800" dirty="0"/>
              <a:t>Functional diversity</a:t>
            </a:r>
          </a:p>
        </p:txBody>
      </p:sp>
    </p:spTree>
    <p:extLst>
      <p:ext uri="{BB962C8B-B14F-4D97-AF65-F5344CB8AC3E}">
        <p14:creationId xmlns:p14="http://schemas.microsoft.com/office/powerpoint/2010/main" val="3268225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284CD-25CC-F2CF-1AF9-4CA78B947BA7}"/>
              </a:ext>
            </a:extLst>
          </p:cNvPr>
          <p:cNvSpPr txBox="1"/>
          <p:nvPr/>
        </p:nvSpPr>
        <p:spPr>
          <a:xfrm>
            <a:off x="7302843" y="1554454"/>
            <a:ext cx="336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Phylogenetic diversity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BA3C3-671F-5B15-9095-FC1B7AABB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398"/>
            <a:ext cx="7362369" cy="50043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BCF2A6-D89D-4066-0B52-9D1873560770}"/>
              </a:ext>
            </a:extLst>
          </p:cNvPr>
          <p:cNvSpPr txBox="1"/>
          <p:nvPr/>
        </p:nvSpPr>
        <p:spPr>
          <a:xfrm>
            <a:off x="593124" y="6376086"/>
            <a:ext cx="268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Burns </a:t>
            </a:r>
            <a:r>
              <a:rPr lang="en-GB" i="1" dirty="0"/>
              <a:t>et al</a:t>
            </a:r>
            <a:r>
              <a:rPr lang="en-GB" dirty="0"/>
              <a:t>. 2007 </a:t>
            </a:r>
            <a:r>
              <a:rPr lang="en-GB" i="1" dirty="0"/>
              <a:t>Evolution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8D33D7-3EF9-B0F8-3DEC-6DE621E95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07" y="72395"/>
            <a:ext cx="10655023" cy="10960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A99C7A-49C1-7DC3-CF18-097E4210D0C5}"/>
              </a:ext>
            </a:extLst>
          </p:cNvPr>
          <p:cNvSpPr/>
          <p:nvPr/>
        </p:nvSpPr>
        <p:spPr>
          <a:xfrm>
            <a:off x="716692" y="5251622"/>
            <a:ext cx="1309816" cy="469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537983-A3FD-D459-69A1-7FFB75DBB57A}"/>
              </a:ext>
            </a:extLst>
          </p:cNvPr>
          <p:cNvSpPr/>
          <p:nvPr/>
        </p:nvSpPr>
        <p:spPr>
          <a:xfrm>
            <a:off x="224117" y="3978877"/>
            <a:ext cx="811599" cy="469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46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9018C-60EA-C567-02A1-92B04B2D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20" y="927100"/>
            <a:ext cx="3810000" cy="500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29C60-025E-FE6F-4D78-DFEC8B841FB2}"/>
              </a:ext>
            </a:extLst>
          </p:cNvPr>
          <p:cNvSpPr txBox="1"/>
          <p:nvPr/>
        </p:nvSpPr>
        <p:spPr>
          <a:xfrm>
            <a:off x="6096000" y="1445626"/>
            <a:ext cx="3089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Interaction diversity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BAED6-E9C4-D3F6-AD1F-7A5DE04CB66D}"/>
              </a:ext>
            </a:extLst>
          </p:cNvPr>
          <p:cNvSpPr txBox="1"/>
          <p:nvPr/>
        </p:nvSpPr>
        <p:spPr>
          <a:xfrm>
            <a:off x="1565632" y="6049146"/>
            <a:ext cx="353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Pollinator-plant interaction network</a:t>
            </a:r>
          </a:p>
        </p:txBody>
      </p:sp>
    </p:spTree>
    <p:extLst>
      <p:ext uri="{BB962C8B-B14F-4D97-AF65-F5344CB8AC3E}">
        <p14:creationId xmlns:p14="http://schemas.microsoft.com/office/powerpoint/2010/main" val="253628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670856" y="4584357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E45A6A-ADB3-163B-082F-846B3F69DCDA}"/>
              </a:ext>
            </a:extLst>
          </p:cNvPr>
          <p:cNvSpPr/>
          <p:nvPr/>
        </p:nvSpPr>
        <p:spPr>
          <a:xfrm>
            <a:off x="6096000" y="731053"/>
            <a:ext cx="5770436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63D69-92FA-F6CA-070A-0C0340BC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45" y="525146"/>
            <a:ext cx="9871656" cy="1501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9B375-D4DF-883B-FC07-65A7CE4EB336}"/>
              </a:ext>
            </a:extLst>
          </p:cNvPr>
          <p:cNvSpPr txBox="1"/>
          <p:nvPr/>
        </p:nvSpPr>
        <p:spPr>
          <a:xfrm>
            <a:off x="420129" y="6332854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err="1">
                <a:effectLst/>
                <a:latin typeface="AdvPSHN"/>
              </a:rPr>
              <a:t>Gauzere</a:t>
            </a:r>
            <a:r>
              <a:rPr lang="en-AU" sz="1800" dirty="0">
                <a:effectLst/>
                <a:latin typeface="AdvPSHN"/>
              </a:rPr>
              <a:t> </a:t>
            </a:r>
            <a:r>
              <a:rPr lang="en-AU" sz="1800" i="1" dirty="0">
                <a:effectLst/>
                <a:latin typeface="AdvPSHN"/>
              </a:rPr>
              <a:t>et al.</a:t>
            </a:r>
            <a:r>
              <a:rPr lang="en-AU" sz="1800" dirty="0">
                <a:effectLst/>
                <a:latin typeface="AdvPSHN"/>
              </a:rPr>
              <a:t> 2022 </a:t>
            </a:r>
            <a:r>
              <a:rPr lang="en-AU" sz="1800" i="1" dirty="0" err="1">
                <a:effectLst/>
                <a:latin typeface="AdvPSHN"/>
              </a:rPr>
              <a:t>Curr</a:t>
            </a:r>
            <a:r>
              <a:rPr lang="en-AU" sz="1800" i="1" dirty="0">
                <a:effectLst/>
                <a:latin typeface="AdvPSHN"/>
              </a:rPr>
              <a:t> Biol</a:t>
            </a:r>
            <a:r>
              <a:rPr lang="en-AU" sz="1800" dirty="0">
                <a:effectLst/>
                <a:latin typeface="AdvPSHN"/>
              </a:rPr>
              <a:t> </a:t>
            </a:r>
            <a:endParaRPr lang="en-AU" dirty="0"/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DEA6FB-B136-6E6C-F9A7-D0C35457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5" y="2273643"/>
            <a:ext cx="11269280" cy="394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1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EF64E-BBD8-B4F1-26FC-7A7D99B0E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00" r="83725" b="36"/>
          <a:stretch/>
        </p:blipFill>
        <p:spPr>
          <a:xfrm>
            <a:off x="725793" y="1103760"/>
            <a:ext cx="1819699" cy="5581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F2FEA8-10A2-2CC6-94CE-5E6A655B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83" y="782483"/>
            <a:ext cx="7772400" cy="56505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25F9894-5F65-0946-C721-496023746B39}"/>
              </a:ext>
            </a:extLst>
          </p:cNvPr>
          <p:cNvSpPr/>
          <p:nvPr/>
        </p:nvSpPr>
        <p:spPr>
          <a:xfrm>
            <a:off x="4670856" y="2681417"/>
            <a:ext cx="8007179" cy="3855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D625D-CB10-899E-9DC0-EE88A80EC91A}"/>
              </a:ext>
            </a:extLst>
          </p:cNvPr>
          <p:cNvSpPr txBox="1"/>
          <p:nvPr/>
        </p:nvSpPr>
        <p:spPr>
          <a:xfrm>
            <a:off x="10071653" y="1065361"/>
            <a:ext cx="634427" cy="179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Abiotic + biotic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C8EF68-EE2B-C477-361F-18922CB71BED}"/>
              </a:ext>
            </a:extLst>
          </p:cNvPr>
          <p:cNvSpPr txBox="1"/>
          <p:nvPr/>
        </p:nvSpPr>
        <p:spPr>
          <a:xfrm>
            <a:off x="8562848" y="6361841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effectLst/>
                <a:latin typeface="AdvPSHN"/>
              </a:rPr>
              <a:t>Souza </a:t>
            </a:r>
            <a:r>
              <a:rPr lang="en-AU" sz="1800" i="1" dirty="0">
                <a:effectLst/>
                <a:latin typeface="AdvPSHN"/>
              </a:rPr>
              <a:t>et al.</a:t>
            </a:r>
            <a:r>
              <a:rPr lang="en-AU" sz="1800" dirty="0">
                <a:effectLst/>
                <a:latin typeface="AdvPSHN"/>
              </a:rPr>
              <a:t> 2018 </a:t>
            </a:r>
            <a:r>
              <a:rPr lang="en-AU" sz="1800" i="1" dirty="0">
                <a:effectLst/>
                <a:latin typeface="AdvPSHN"/>
              </a:rPr>
              <a:t>J </a:t>
            </a:r>
            <a:r>
              <a:rPr lang="en-AU" sz="1800" i="1" dirty="0" err="1">
                <a:effectLst/>
                <a:latin typeface="AdvPSHN"/>
              </a:rPr>
              <a:t>Ecol</a:t>
            </a:r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66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88B8F2-BDDC-68EE-BE8A-665145DCB0A2}"/>
              </a:ext>
            </a:extLst>
          </p:cNvPr>
          <p:cNvGrpSpPr/>
          <p:nvPr/>
        </p:nvGrpSpPr>
        <p:grpSpPr>
          <a:xfrm>
            <a:off x="8476735" y="90505"/>
            <a:ext cx="3200399" cy="2800976"/>
            <a:chOff x="3954161" y="782483"/>
            <a:chExt cx="8007179" cy="57542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2A1142-6D77-0A66-A5C0-4AEFF7CF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4036" y="782483"/>
              <a:ext cx="7772400" cy="565059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0A01-E709-C717-8182-D21560C10A97}"/>
                </a:ext>
              </a:extLst>
            </p:cNvPr>
            <p:cNvSpPr/>
            <p:nvPr/>
          </p:nvSpPr>
          <p:spPr>
            <a:xfrm>
              <a:off x="3954161" y="4571999"/>
              <a:ext cx="8007179" cy="196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E055AE-0BD7-9114-9501-12C2475602AC}"/>
                </a:ext>
              </a:extLst>
            </p:cNvPr>
            <p:cNvSpPr txBox="1"/>
            <p:nvPr/>
          </p:nvSpPr>
          <p:spPr>
            <a:xfrm>
              <a:off x="9057503" y="1363620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Abiotic + biotic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90EF64E-BBD8-B4F1-26FC-7A7D99B0E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82"/>
          <a:stretch/>
        </p:blipFill>
        <p:spPr>
          <a:xfrm>
            <a:off x="197708" y="2352274"/>
            <a:ext cx="11181047" cy="3741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4C84A6-615A-6909-8947-5748AD4A7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08" y="1061610"/>
            <a:ext cx="7772400" cy="1082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C2FA0-464E-7A21-93CF-DC7928B82B5F}"/>
              </a:ext>
            </a:extLst>
          </p:cNvPr>
          <p:cNvSpPr txBox="1"/>
          <p:nvPr/>
        </p:nvSpPr>
        <p:spPr>
          <a:xfrm>
            <a:off x="8562848" y="6361841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effectLst/>
                <a:latin typeface="AdvPSHN"/>
              </a:rPr>
              <a:t>Souza </a:t>
            </a:r>
            <a:r>
              <a:rPr lang="en-AU" sz="1800" i="1" dirty="0">
                <a:effectLst/>
                <a:latin typeface="AdvPSHN"/>
              </a:rPr>
              <a:t>et al.</a:t>
            </a:r>
            <a:r>
              <a:rPr lang="en-AU" sz="1800" dirty="0">
                <a:effectLst/>
                <a:latin typeface="AdvPSHN"/>
              </a:rPr>
              <a:t> 2018 </a:t>
            </a:r>
            <a:r>
              <a:rPr lang="en-AU" sz="1800" i="1" dirty="0">
                <a:effectLst/>
                <a:latin typeface="AdvPSHN"/>
              </a:rPr>
              <a:t>J </a:t>
            </a:r>
            <a:r>
              <a:rPr lang="en-AU" sz="1800" i="1" dirty="0" err="1">
                <a:effectLst/>
                <a:latin typeface="AdvPSHN"/>
              </a:rPr>
              <a:t>Ecol</a:t>
            </a:r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14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F88B8F2-BDDC-68EE-BE8A-665145DCB0A2}"/>
              </a:ext>
            </a:extLst>
          </p:cNvPr>
          <p:cNvGrpSpPr/>
          <p:nvPr/>
        </p:nvGrpSpPr>
        <p:grpSpPr>
          <a:xfrm>
            <a:off x="8476735" y="90505"/>
            <a:ext cx="3200399" cy="2800976"/>
            <a:chOff x="3954161" y="782483"/>
            <a:chExt cx="8007179" cy="57542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2A1142-6D77-0A66-A5C0-4AEFF7CF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4036" y="782483"/>
              <a:ext cx="7772400" cy="565059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0A01-E709-C717-8182-D21560C10A97}"/>
                </a:ext>
              </a:extLst>
            </p:cNvPr>
            <p:cNvSpPr/>
            <p:nvPr/>
          </p:nvSpPr>
          <p:spPr>
            <a:xfrm>
              <a:off x="3954161" y="4571999"/>
              <a:ext cx="8007179" cy="196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BE055AE-0BD7-9114-9501-12C2475602AC}"/>
                </a:ext>
              </a:extLst>
            </p:cNvPr>
            <p:cNvSpPr txBox="1"/>
            <p:nvPr/>
          </p:nvSpPr>
          <p:spPr>
            <a:xfrm>
              <a:off x="9057503" y="1363620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Abiotic + biotic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19F2BEE-A2CA-ADF0-35EE-414F05B5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767" y="2552321"/>
            <a:ext cx="7772400" cy="39137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4D4A53-7F8C-0F65-EF15-33836210FB0D}"/>
              </a:ext>
            </a:extLst>
          </p:cNvPr>
          <p:cNvSpPr txBox="1"/>
          <p:nvPr/>
        </p:nvSpPr>
        <p:spPr>
          <a:xfrm>
            <a:off x="8562848" y="6361841"/>
            <a:ext cx="259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err="1">
                <a:effectLst/>
                <a:latin typeface="AdvPSHN"/>
              </a:rPr>
              <a:t>Vernham</a:t>
            </a:r>
            <a:r>
              <a:rPr lang="en-AU" dirty="0">
                <a:latin typeface="AdvPSHN"/>
              </a:rPr>
              <a:t> </a:t>
            </a:r>
            <a:r>
              <a:rPr lang="en-AU" sz="1800" i="1" dirty="0">
                <a:effectLst/>
                <a:latin typeface="AdvPSHN"/>
              </a:rPr>
              <a:t>et al.</a:t>
            </a:r>
            <a:r>
              <a:rPr lang="en-AU" sz="1800" dirty="0">
                <a:effectLst/>
                <a:latin typeface="AdvPSHN"/>
              </a:rPr>
              <a:t> 2023 </a:t>
            </a:r>
            <a:r>
              <a:rPr lang="en-AU" sz="1800" i="1" dirty="0">
                <a:effectLst/>
                <a:latin typeface="AdvPSHN"/>
              </a:rPr>
              <a:t>TREE</a:t>
            </a:r>
            <a:endParaRPr lang="en-AU" dirty="0"/>
          </a:p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D4015C-0803-9F8B-EB0F-3F829671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63" y="130517"/>
            <a:ext cx="8907444" cy="24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37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6883-F437-CC13-39C4-055F29A0D1E8}"/>
              </a:ext>
            </a:extLst>
          </p:cNvPr>
          <p:cNvSpPr txBox="1"/>
          <p:nvPr/>
        </p:nvSpPr>
        <p:spPr>
          <a:xfrm>
            <a:off x="3015049" y="2505670"/>
            <a:ext cx="4289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Natural history and understanding </a:t>
            </a:r>
          </a:p>
          <a:p>
            <a:r>
              <a:rPr lang="en-GB" dirty="0"/>
              <a:t>Relation to ecosystem function and services</a:t>
            </a:r>
          </a:p>
          <a:p>
            <a:r>
              <a:rPr lang="en-GB" dirty="0"/>
              <a:t>Human health</a:t>
            </a:r>
          </a:p>
        </p:txBody>
      </p:sp>
    </p:spTree>
    <p:extLst>
      <p:ext uri="{BB962C8B-B14F-4D97-AF65-F5344CB8AC3E}">
        <p14:creationId xmlns:p14="http://schemas.microsoft.com/office/powerpoint/2010/main" val="154373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5A00BA-E212-354A-B6F8-892A72D8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6883-F437-CC13-39C4-055F29A0D1E8}"/>
              </a:ext>
            </a:extLst>
          </p:cNvPr>
          <p:cNvSpPr txBox="1"/>
          <p:nvPr/>
        </p:nvSpPr>
        <p:spPr>
          <a:xfrm>
            <a:off x="976184" y="823671"/>
            <a:ext cx="828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Natural history and understanding the world around us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4E00F-FF1F-9943-E274-8D2E18FA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42" y="2384404"/>
            <a:ext cx="3939749" cy="4345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93C054-8EAB-F0D2-B261-D58755486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23"/>
          <a:stretch/>
        </p:blipFill>
        <p:spPr>
          <a:xfrm>
            <a:off x="9544241" y="1927203"/>
            <a:ext cx="2538971" cy="1689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4E1CA-6D0C-E32A-F126-E0D9DF2E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88" y="1375722"/>
            <a:ext cx="3301678" cy="4952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E8696B-2E52-73ED-1425-C8BE98CDCAD4}"/>
              </a:ext>
            </a:extLst>
          </p:cNvPr>
          <p:cNvSpPr txBox="1"/>
          <p:nvPr/>
        </p:nvSpPr>
        <p:spPr>
          <a:xfrm>
            <a:off x="3941564" y="1604037"/>
            <a:ext cx="6657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Darwin 1858 </a:t>
            </a:r>
            <a:r>
              <a:rPr lang="en-GB" i="1" dirty="0"/>
              <a:t>On the Origin of Species by means of Natural Selection,</a:t>
            </a:r>
          </a:p>
          <a:p>
            <a:r>
              <a:rPr lang="en-GB" i="1" dirty="0"/>
              <a:t>or the Preservation of Favoured Races in the Struggle for Life.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C2DE08-0CC3-DBE7-1EC0-0121BBCB67B7}"/>
              </a:ext>
            </a:extLst>
          </p:cNvPr>
          <p:cNvSpPr txBox="1"/>
          <p:nvPr/>
        </p:nvSpPr>
        <p:spPr>
          <a:xfrm>
            <a:off x="0" y="6443021"/>
            <a:ext cx="627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Von </a:t>
            </a:r>
            <a:r>
              <a:rPr lang="en-GB" dirty="0" err="1"/>
              <a:t>Humbolt</a:t>
            </a:r>
            <a:r>
              <a:rPr lang="en-GB" dirty="0"/>
              <a:t> &amp; </a:t>
            </a:r>
            <a:r>
              <a:rPr lang="en-GB" dirty="0" err="1"/>
              <a:t>Bonpland</a:t>
            </a:r>
            <a:r>
              <a:rPr lang="en-GB" dirty="0"/>
              <a:t> 1805 </a:t>
            </a:r>
            <a:r>
              <a:rPr lang="en-GB" i="1" dirty="0"/>
              <a:t>Essay on the Geography of Plants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1328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6674" y="1785257"/>
            <a:ext cx="12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45" y="2312655"/>
            <a:ext cx="4191000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044" y="1747890"/>
            <a:ext cx="6589059" cy="18277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392" y="4218233"/>
            <a:ext cx="9717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Hortus </a:t>
            </a:r>
            <a:r>
              <a:rPr lang="en-US" sz="2400" b="1" dirty="0" err="1"/>
              <a:t>Gramineus</a:t>
            </a:r>
            <a:r>
              <a:rPr lang="en-US" sz="2400" b="1" dirty="0"/>
              <a:t>, or grass garden, at Woburn Abbey in 1817.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242 experimental plots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6924" y="3691465"/>
            <a:ext cx="30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Hector &amp; Hooper </a:t>
            </a:r>
            <a:r>
              <a:rPr lang="en-US" i="1" dirty="0"/>
              <a:t>Science </a:t>
            </a:r>
            <a:r>
              <a:rPr lang="en-US" dirty="0"/>
              <a:t>2002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134BB-C585-8554-EDD0-CAC825D2B792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05BCB-CE9E-2119-776E-78D26E213999}"/>
              </a:ext>
            </a:extLst>
          </p:cNvPr>
          <p:cNvSpPr txBox="1"/>
          <p:nvPr/>
        </p:nvSpPr>
        <p:spPr>
          <a:xfrm>
            <a:off x="976184" y="823671"/>
            <a:ext cx="828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Natural history and understanding the world around us </a:t>
            </a:r>
          </a:p>
        </p:txBody>
      </p:sp>
    </p:spTree>
    <p:extLst>
      <p:ext uri="{BB962C8B-B14F-4D97-AF65-F5344CB8AC3E}">
        <p14:creationId xmlns:p14="http://schemas.microsoft.com/office/powerpoint/2010/main" val="290749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26674" y="1785257"/>
            <a:ext cx="12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 history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45" y="2312655"/>
            <a:ext cx="4191000" cy="2038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044" y="1747890"/>
            <a:ext cx="6589059" cy="18277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392" y="4218233"/>
            <a:ext cx="97173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Hortus </a:t>
            </a:r>
            <a:r>
              <a:rPr lang="en-US" sz="2400" b="1" dirty="0" err="1"/>
              <a:t>Gramineus</a:t>
            </a:r>
            <a:r>
              <a:rPr lang="en-US" sz="2400" b="1" dirty="0"/>
              <a:t>, or grass garden, at Woburn Abbey in 1817.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242 experimental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Greater diversity of plants</a:t>
            </a:r>
            <a:r>
              <a:rPr lang="en-US" sz="2400" b="1" dirty="0">
                <a:sym typeface="Wingdings" panose="05000000000000000000" pitchFamily="2" charset="2"/>
              </a:rPr>
              <a:t> Greater overall production (Published in 1826)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anose="05000000000000000000" pitchFamily="2" charset="2"/>
              </a:rPr>
              <a:t>Cited in Darwin ‘Origin of Species’ as proof of the principle of ‘divergence’ (differences)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146924" y="3691465"/>
            <a:ext cx="30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Hector &amp; Hooper </a:t>
            </a:r>
            <a:r>
              <a:rPr lang="en-US" i="1" dirty="0"/>
              <a:t>Science </a:t>
            </a:r>
            <a:r>
              <a:rPr lang="en-US" dirty="0"/>
              <a:t>2002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134BB-C585-8554-EDD0-CAC825D2B792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05BCB-CE9E-2119-776E-78D26E213999}"/>
              </a:ext>
            </a:extLst>
          </p:cNvPr>
          <p:cNvSpPr txBox="1"/>
          <p:nvPr/>
        </p:nvSpPr>
        <p:spPr>
          <a:xfrm>
            <a:off x="976184" y="823671"/>
            <a:ext cx="828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Natural history and understanding the world around us </a:t>
            </a:r>
          </a:p>
        </p:txBody>
      </p:sp>
    </p:spTree>
    <p:extLst>
      <p:ext uri="{BB962C8B-B14F-4D97-AF65-F5344CB8AC3E}">
        <p14:creationId xmlns:p14="http://schemas.microsoft.com/office/powerpoint/2010/main" val="38989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6883-F437-CC13-39C4-055F29A0D1E8}"/>
              </a:ext>
            </a:extLst>
          </p:cNvPr>
          <p:cNvSpPr txBox="1"/>
          <p:nvPr/>
        </p:nvSpPr>
        <p:spPr>
          <a:xfrm>
            <a:off x="976184" y="823671"/>
            <a:ext cx="828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Natural history and understanding the world around us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21DAE-91D3-F0C2-C1DF-802BD203B5E3}"/>
              </a:ext>
            </a:extLst>
          </p:cNvPr>
          <p:cNvSpPr txBox="1"/>
          <p:nvPr/>
        </p:nvSpPr>
        <p:spPr>
          <a:xfrm>
            <a:off x="197708" y="1581663"/>
            <a:ext cx="4297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Coexistence and ‘being different’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E1E17-B680-D2AF-C732-E3611A13B4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859" y="2043328"/>
            <a:ext cx="6711845" cy="4381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4D282A-2E96-1EA9-F645-780C43CA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152" y="1433379"/>
            <a:ext cx="3544895" cy="50744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50C218-F133-E2C4-4B71-1B7318A52591}"/>
              </a:ext>
            </a:extLst>
          </p:cNvPr>
          <p:cNvSpPr txBox="1"/>
          <p:nvPr/>
        </p:nvSpPr>
        <p:spPr>
          <a:xfrm rot="16200000">
            <a:off x="6520202" y="3710288"/>
            <a:ext cx="27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Bird species 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FEF9D-E072-9FC8-B635-D9C1E9DD52DA}"/>
              </a:ext>
            </a:extLst>
          </p:cNvPr>
          <p:cNvSpPr txBox="1"/>
          <p:nvPr/>
        </p:nvSpPr>
        <p:spPr>
          <a:xfrm>
            <a:off x="8467937" y="6429222"/>
            <a:ext cx="3055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Foliage height diversity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10FB29-2862-13F9-7FD5-7AFA54AB4A32}"/>
              </a:ext>
            </a:extLst>
          </p:cNvPr>
          <p:cNvSpPr txBox="1"/>
          <p:nvPr/>
        </p:nvSpPr>
        <p:spPr>
          <a:xfrm>
            <a:off x="-24805" y="6507831"/>
            <a:ext cx="614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MacArthur 1958 </a:t>
            </a:r>
            <a:r>
              <a:rPr lang="en-US" i="1" dirty="0"/>
              <a:t>Ecology; </a:t>
            </a:r>
            <a:r>
              <a:rPr lang="en-US" dirty="0"/>
              <a:t>MacArthur &amp; MacArthur 1961 </a:t>
            </a:r>
            <a:r>
              <a:rPr lang="en-US" i="1" dirty="0"/>
              <a:t>Ecology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5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6883-F437-CC13-39C4-055F29A0D1E8}"/>
              </a:ext>
            </a:extLst>
          </p:cNvPr>
          <p:cNvSpPr txBox="1"/>
          <p:nvPr/>
        </p:nvSpPr>
        <p:spPr>
          <a:xfrm>
            <a:off x="976184" y="823671"/>
            <a:ext cx="7172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Biodiversity, ecosystem functioning and services</a:t>
            </a:r>
          </a:p>
        </p:txBody>
      </p:sp>
    </p:spTree>
    <p:extLst>
      <p:ext uri="{BB962C8B-B14F-4D97-AF65-F5344CB8AC3E}">
        <p14:creationId xmlns:p14="http://schemas.microsoft.com/office/powerpoint/2010/main" val="2386337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80A424-8B13-9223-A149-7BE426D2D7AA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981C7-2FE9-8B32-738F-BD87238847A7}"/>
              </a:ext>
            </a:extLst>
          </p:cNvPr>
          <p:cNvSpPr txBox="1"/>
          <p:nvPr/>
        </p:nvSpPr>
        <p:spPr>
          <a:xfrm>
            <a:off x="976184" y="823671"/>
            <a:ext cx="352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Biodiversity and health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F3ADA7-2E8C-7384-3C31-1519DA11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535" y="156954"/>
            <a:ext cx="4740876" cy="67010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56FBE-A4FA-E801-607B-833B362E1AC3}"/>
              </a:ext>
            </a:extLst>
          </p:cNvPr>
          <p:cNvSpPr txBox="1"/>
          <p:nvPr/>
        </p:nvSpPr>
        <p:spPr>
          <a:xfrm>
            <a:off x="364798" y="6278603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IPBES 2020</a:t>
            </a:r>
          </a:p>
        </p:txBody>
      </p:sp>
    </p:spTree>
    <p:extLst>
      <p:ext uri="{BB962C8B-B14F-4D97-AF65-F5344CB8AC3E}">
        <p14:creationId xmlns:p14="http://schemas.microsoft.com/office/powerpoint/2010/main" val="1613882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80A424-8B13-9223-A149-7BE426D2D7AA}"/>
              </a:ext>
            </a:extLst>
          </p:cNvPr>
          <p:cNvSpPr txBox="1"/>
          <p:nvPr/>
        </p:nvSpPr>
        <p:spPr>
          <a:xfrm>
            <a:off x="197708" y="210065"/>
            <a:ext cx="4172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Why study biodiversity?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981C7-2FE9-8B32-738F-BD87238847A7}"/>
              </a:ext>
            </a:extLst>
          </p:cNvPr>
          <p:cNvSpPr txBox="1"/>
          <p:nvPr/>
        </p:nvSpPr>
        <p:spPr>
          <a:xfrm>
            <a:off x="976184" y="823671"/>
            <a:ext cx="352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Biodiversity and health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B8565-E26C-CE73-BD9E-41BF5A2419A7}"/>
              </a:ext>
            </a:extLst>
          </p:cNvPr>
          <p:cNvSpPr txBox="1"/>
          <p:nvPr/>
        </p:nvSpPr>
        <p:spPr>
          <a:xfrm>
            <a:off x="364798" y="6278603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IPBES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46773-FFB9-EF6D-1969-5D918E697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" t="2337" r="3975" b="3103"/>
          <a:stretch/>
        </p:blipFill>
        <p:spPr>
          <a:xfrm>
            <a:off x="184266" y="1375721"/>
            <a:ext cx="11870131" cy="490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0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5853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Biodiversity in the Anthropocene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61BAE-B9F7-8035-72F7-E62A0D1B0E7E}"/>
              </a:ext>
            </a:extLst>
          </p:cNvPr>
          <p:cNvSpPr txBox="1"/>
          <p:nvPr/>
        </p:nvSpPr>
        <p:spPr>
          <a:xfrm>
            <a:off x="6858000" y="4782065"/>
            <a:ext cx="284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Schmidt et al 2023 Cons </a:t>
            </a:r>
            <a:r>
              <a:rPr lang="en-GB" dirty="0" err="1"/>
              <a:t>Biol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2ACCB-F7D1-621A-9D57-5AF81243527A}"/>
              </a:ext>
            </a:extLst>
          </p:cNvPr>
          <p:cNvSpPr txBox="1"/>
          <p:nvPr/>
        </p:nvSpPr>
        <p:spPr>
          <a:xfrm>
            <a:off x="4510216" y="3089189"/>
            <a:ext cx="232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Diaz et al </a:t>
            </a:r>
            <a:r>
              <a:rPr lang="en-GB"/>
              <a:t>2019 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049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EE59DA-D6AC-F83E-6CDA-57DFEB320558}"/>
              </a:ext>
            </a:extLst>
          </p:cNvPr>
          <p:cNvSpPr txBox="1"/>
          <p:nvPr/>
        </p:nvSpPr>
        <p:spPr>
          <a:xfrm>
            <a:off x="197708" y="197708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Biodiversity scaling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1F2B0-9301-D724-7FAC-196A72920115}"/>
              </a:ext>
            </a:extLst>
          </p:cNvPr>
          <p:cNvSpPr txBox="1"/>
          <p:nvPr/>
        </p:nvSpPr>
        <p:spPr>
          <a:xfrm>
            <a:off x="6549081" y="5226908"/>
            <a:ext cx="229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Galiana</a:t>
            </a:r>
            <a:r>
              <a:rPr lang="en-GB" dirty="0"/>
              <a:t> et al 2022 NEE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678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03" y="121755"/>
            <a:ext cx="11277599" cy="63436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65" y="121755"/>
            <a:ext cx="3852531" cy="28889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4156" y="2632358"/>
            <a:ext cx="3617843" cy="42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3522" y="781879"/>
            <a:ext cx="7033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Discussion of forest data: Site x species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458" y="2588728"/>
            <a:ext cx="6728804" cy="349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9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ownload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606" y="90"/>
            <a:ext cx="4985427" cy="137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platzhalter 5"/>
          <p:cNvSpPr txBox="1">
            <a:spLocks/>
          </p:cNvSpPr>
          <p:nvPr/>
        </p:nvSpPr>
        <p:spPr bwMode="auto">
          <a:xfrm>
            <a:off x="710197" y="2766016"/>
            <a:ext cx="11114302" cy="14507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85750" indent="171450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573088" indent="34131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858838" indent="512763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146175" indent="682625" algn="l" defTabSz="285750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en-US" sz="3600" dirty="0">
                <a:latin typeface="Verdana" panose="020B0604030504040204" pitchFamily="34" charset="0"/>
              </a:rPr>
              <a:t>Lecture 1: Biodiversity: History and Change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BCF3A7-3086-9254-7241-30DF174AD86A}"/>
              </a:ext>
            </a:extLst>
          </p:cNvPr>
          <p:cNvGrpSpPr/>
          <p:nvPr/>
        </p:nvGrpSpPr>
        <p:grpSpPr>
          <a:xfrm>
            <a:off x="4284005" y="4216764"/>
            <a:ext cx="3439309" cy="449150"/>
            <a:chOff x="4840059" y="4398203"/>
            <a:chExt cx="3439309" cy="449150"/>
          </a:xfrm>
        </p:grpSpPr>
        <p:sp>
          <p:nvSpPr>
            <p:cNvPr id="17415" name="TextBox 1"/>
            <p:cNvSpPr txBox="1">
              <a:spLocks noChangeArrowheads="1"/>
            </p:cNvSpPr>
            <p:nvPr/>
          </p:nvSpPr>
          <p:spPr bwMode="auto">
            <a:xfrm>
              <a:off x="5466097" y="4408208"/>
              <a:ext cx="281327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200" b="1" dirty="0" err="1"/>
                <a:t>shane.blowes@idiv.de</a:t>
              </a:r>
              <a:endParaRPr lang="en-US" altLang="en-US" sz="2200" b="1" dirty="0"/>
            </a:p>
          </p:txBody>
        </p:sp>
        <p:pic>
          <p:nvPicPr>
            <p:cNvPr id="17416" name="Picture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1409"/>
            <a:stretch>
              <a:fillRect/>
            </a:stretch>
          </p:blipFill>
          <p:spPr bwMode="auto">
            <a:xfrm>
              <a:off x="4840059" y="4398203"/>
              <a:ext cx="626038" cy="44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41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5458" y="90"/>
            <a:ext cx="4305077" cy="153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733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36" y="782483"/>
            <a:ext cx="7772400" cy="565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9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36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930346" y="630195"/>
            <a:ext cx="6166022" cy="3941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219FC-36D1-3109-6E0A-5F850B71BED0}"/>
              </a:ext>
            </a:extLst>
          </p:cNvPr>
          <p:cNvSpPr txBox="1"/>
          <p:nvPr/>
        </p:nvSpPr>
        <p:spPr>
          <a:xfrm>
            <a:off x="8190961" y="1581664"/>
            <a:ext cx="313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Phenotypic diversity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7511C-F38E-50B0-45B7-F9AF1B9EA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7"/>
          <a:stretch/>
        </p:blipFill>
        <p:spPr>
          <a:xfrm>
            <a:off x="750928" y="1098379"/>
            <a:ext cx="7073738" cy="3531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029212-1FC9-73ED-E81F-087D49A65B6B}"/>
              </a:ext>
            </a:extLst>
          </p:cNvPr>
          <p:cNvSpPr txBox="1"/>
          <p:nvPr/>
        </p:nvSpPr>
        <p:spPr>
          <a:xfrm>
            <a:off x="359146" y="5459963"/>
            <a:ext cx="3620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Ramalho</a:t>
            </a:r>
            <a:r>
              <a:rPr lang="en-GB" dirty="0"/>
              <a:t> et al. 2012. TYPES, USES AND FRUIT QUALITY OF BRAZILIAN CHILI PEPPERS. </a:t>
            </a:r>
          </a:p>
        </p:txBody>
      </p:sp>
    </p:spTree>
    <p:extLst>
      <p:ext uri="{BB962C8B-B14F-4D97-AF65-F5344CB8AC3E}">
        <p14:creationId xmlns:p14="http://schemas.microsoft.com/office/powerpoint/2010/main" val="278273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36" y="782483"/>
            <a:ext cx="7772400" cy="56505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8C0A01-E709-C717-8182-D21560C10A97}"/>
              </a:ext>
            </a:extLst>
          </p:cNvPr>
          <p:cNvSpPr/>
          <p:nvPr/>
        </p:nvSpPr>
        <p:spPr>
          <a:xfrm>
            <a:off x="4930346" y="630195"/>
            <a:ext cx="6166022" cy="3941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15EBD7-9D17-E2D0-5D17-B17F00BFA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27"/>
          <a:stretch/>
        </p:blipFill>
        <p:spPr>
          <a:xfrm>
            <a:off x="424713" y="934771"/>
            <a:ext cx="3669323" cy="4992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092092-EC28-2F53-6129-8C4294C66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0"/>
          <a:stretch/>
        </p:blipFill>
        <p:spPr>
          <a:xfrm>
            <a:off x="4609069" y="1185391"/>
            <a:ext cx="6405489" cy="189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EBAADA-6677-A30C-0462-1EF3C9EBD14E}"/>
              </a:ext>
            </a:extLst>
          </p:cNvPr>
          <p:cNvSpPr txBox="1"/>
          <p:nvPr/>
        </p:nvSpPr>
        <p:spPr>
          <a:xfrm>
            <a:off x="593124" y="6376086"/>
            <a:ext cx="310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Andersson 2001 </a:t>
            </a:r>
            <a:r>
              <a:rPr lang="en-GB" i="1" dirty="0"/>
              <a:t>Nat Rev Genet</a:t>
            </a:r>
          </a:p>
        </p:txBody>
      </p:sp>
    </p:spTree>
    <p:extLst>
      <p:ext uri="{BB962C8B-B14F-4D97-AF65-F5344CB8AC3E}">
        <p14:creationId xmlns:p14="http://schemas.microsoft.com/office/powerpoint/2010/main" val="401638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36" y="782483"/>
            <a:ext cx="7772400" cy="5650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C92237-E1D5-0AFD-8FF2-DE3E4543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8" y="3062760"/>
            <a:ext cx="5462645" cy="18305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C4A4CBD-270C-4E02-CB61-75C85916612C}"/>
              </a:ext>
            </a:extLst>
          </p:cNvPr>
          <p:cNvGrpSpPr/>
          <p:nvPr/>
        </p:nvGrpSpPr>
        <p:grpSpPr>
          <a:xfrm>
            <a:off x="5005447" y="3995011"/>
            <a:ext cx="1526202" cy="1136823"/>
            <a:chOff x="5005447" y="3995011"/>
            <a:chExt cx="1526202" cy="1136823"/>
          </a:xfrm>
        </p:grpSpPr>
        <p:sp>
          <p:nvSpPr>
            <p:cNvPr id="6" name="Curved Right Arrow 5">
              <a:extLst>
                <a:ext uri="{FF2B5EF4-FFF2-40B4-BE49-F238E27FC236}">
                  <a16:creationId xmlns:a16="http://schemas.microsoft.com/office/drawing/2014/main" id="{36840052-C5A4-6BE5-DCF4-C6E9C4B0A360}"/>
                </a:ext>
              </a:extLst>
            </p:cNvPr>
            <p:cNvSpPr/>
            <p:nvPr/>
          </p:nvSpPr>
          <p:spPr>
            <a:xfrm flipV="1">
              <a:off x="5005447" y="3995011"/>
              <a:ext cx="741405" cy="106268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" name="Curved Right Arrow 6">
              <a:extLst>
                <a:ext uri="{FF2B5EF4-FFF2-40B4-BE49-F238E27FC236}">
                  <a16:creationId xmlns:a16="http://schemas.microsoft.com/office/drawing/2014/main" id="{B76DB1DD-488A-BD9A-C06A-AF6F2F72F4E1}"/>
                </a:ext>
              </a:extLst>
            </p:cNvPr>
            <p:cNvSpPr/>
            <p:nvPr/>
          </p:nvSpPr>
          <p:spPr>
            <a:xfrm flipH="1">
              <a:off x="5790244" y="4069153"/>
              <a:ext cx="741405" cy="1062681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AB1929-B84A-779B-326A-F54898468E22}"/>
              </a:ext>
            </a:extLst>
          </p:cNvPr>
          <p:cNvSpPr txBox="1"/>
          <p:nvPr/>
        </p:nvSpPr>
        <p:spPr>
          <a:xfrm>
            <a:off x="593124" y="6376086"/>
            <a:ext cx="304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Lankau</a:t>
            </a:r>
            <a:r>
              <a:rPr lang="en-GB" dirty="0"/>
              <a:t> &amp; Strauss 2007 </a:t>
            </a:r>
            <a:r>
              <a:rPr lang="en-GB" i="1" dirty="0"/>
              <a:t>Science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29B6F-B6FE-351D-127E-36502180D9DB}"/>
              </a:ext>
            </a:extLst>
          </p:cNvPr>
          <p:cNvSpPr/>
          <p:nvPr/>
        </p:nvSpPr>
        <p:spPr>
          <a:xfrm>
            <a:off x="3859257" y="731053"/>
            <a:ext cx="8007179" cy="1952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47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489</Words>
  <Application>Microsoft Macintosh PowerPoint</Application>
  <PresentationFormat>Widescreen</PresentationFormat>
  <Paragraphs>93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AdvPSHN</vt:lpstr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Shane Blowes</dc:creator>
  <cp:lastModifiedBy>Shane Blowes</cp:lastModifiedBy>
  <cp:revision>4</cp:revision>
  <dcterms:created xsi:type="dcterms:W3CDTF">2024-01-02T09:29:14Z</dcterms:created>
  <dcterms:modified xsi:type="dcterms:W3CDTF">2024-01-02T14:17:59Z</dcterms:modified>
</cp:coreProperties>
</file>